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260" r:id="rId4"/>
    <p:sldId id="264" r:id="rId5"/>
    <p:sldId id="268" r:id="rId6"/>
    <p:sldId id="261" r:id="rId7"/>
    <p:sldId id="263" r:id="rId8"/>
    <p:sldId id="265" r:id="rId9"/>
    <p:sldId id="262" r:id="rId10"/>
    <p:sldId id="269" r:id="rId11"/>
    <p:sldId id="270" r:id="rId12"/>
    <p:sldId id="279" r:id="rId13"/>
    <p:sldId id="272" r:id="rId14"/>
    <p:sldId id="273" r:id="rId15"/>
    <p:sldId id="274" r:id="rId16"/>
    <p:sldId id="275" r:id="rId17"/>
    <p:sldId id="276" r:id="rId18"/>
    <p:sldId id="28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292F6-B240-4843-9A7F-914ED1DBF828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A3D37-8069-48E6-AF0D-66643400FC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07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10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7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01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12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00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59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2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8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03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36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18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241408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9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dirty="0" err="1"/>
              <a:t>gl_DrawBuffer</a:t>
            </a:r>
            <a:r>
              <a:rPr lang="de-DE" dirty="0"/>
              <a:t>(GL_NONE))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6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en-US" dirty="0">
                <a:latin typeface="Arial" panose="020B0604020202020204" pitchFamily="34" charset="0"/>
              </a:rPr>
              <a:t>Tiefenpuffer darf nicht beschrieben</a:t>
            </a:r>
            <a:r>
              <a:rPr lang="de-DE" altLang="en-US" baseline="0" dirty="0">
                <a:latin typeface="Arial" panose="020B0604020202020204" pitchFamily="34" charset="0"/>
              </a:rPr>
              <a:t> werden bei </a:t>
            </a:r>
            <a:r>
              <a:rPr lang="de-DE" altLang="en-US" baseline="0" dirty="0" err="1">
                <a:latin typeface="Arial" panose="020B0604020202020204" pitchFamily="34" charset="0"/>
              </a:rPr>
              <a:t>Occlusion</a:t>
            </a:r>
            <a:r>
              <a:rPr lang="de-DE" altLang="en-US" baseline="0" dirty="0">
                <a:latin typeface="Arial" panose="020B0604020202020204" pitchFamily="34" charset="0"/>
              </a:rPr>
              <a:t> </a:t>
            </a:r>
            <a:r>
              <a:rPr lang="de-DE" altLang="en-US" baseline="0" dirty="0" err="1">
                <a:latin typeface="Arial" panose="020B0604020202020204" pitchFamily="34" charset="0"/>
              </a:rPr>
              <a:t>Queries</a:t>
            </a:r>
            <a:r>
              <a:rPr lang="de-DE" altLang="en-US" baseline="0" dirty="0">
                <a:latin typeface="Arial" panose="020B0604020202020204" pitchFamily="34" charset="0"/>
              </a:rPr>
              <a:t>! </a:t>
            </a:r>
          </a:p>
          <a:p>
            <a:pPr eaLnBrk="1" hangingPunct="1"/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(GL_FALSE) vor </a:t>
            </a:r>
            <a:r>
              <a:rPr lang="de-DE" altLang="en-US" baseline="0" dirty="0" err="1">
                <a:latin typeface="Arial" panose="020B0604020202020204" pitchFamily="34" charset="0"/>
              </a:rPr>
              <a:t>QueryStart</a:t>
            </a:r>
            <a:r>
              <a:rPr lang="de-DE" altLang="en-US" baseline="0" dirty="0">
                <a:latin typeface="Arial" panose="020B0604020202020204" pitchFamily="34" charset="0"/>
              </a:rPr>
              <a:t> und </a:t>
            </a:r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(GL_TRUE) danach</a:t>
            </a:r>
          </a:p>
          <a:p>
            <a:pPr eaLnBrk="1" hangingPunct="1"/>
            <a:endParaRPr lang="de-DE" altLang="en-US" baseline="0" dirty="0">
              <a:latin typeface="Arial" panose="020B06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GL_ANY_SAMPLES_PASSED</a:t>
            </a: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GL_SAMPLES_PASSED nicht verwendbar, sehr langsam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9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7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D49CB-64EC-4B3E-810C-A0536FEF8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6EDDEF-4A52-4E4D-B5B3-D514089BB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8A189B-03E9-452F-A2FB-69A298196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DF96AD-33CD-4142-9056-309F970D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2074B7-0198-460B-BC52-99522A3D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05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C9E51-0A09-430C-912C-59461D43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B476A1-28C0-4250-9999-3D4ACBBAA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A83CC0-E68F-49CA-B997-945CB7C0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600043-4404-4917-8724-DC78831A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A731C8-0787-40AB-A183-750F6FE3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20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761B7E8-1CD0-489B-B056-66542B7CD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B40C7AD-B254-46D9-BDFC-2FF252AB1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85AD6D-777A-428F-A20E-9DADBD0B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EE5F7F-67F0-45B0-ADC0-9A9A6993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C608F6-E5D8-4E7B-9626-16F9D8D7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6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F2C78-8D9D-4558-BC75-60CFDBC7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6BBF5-0285-492E-8900-38190FD69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D4492-CD28-4FCA-9FD1-BFD25CC6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F30C11-A606-4E9B-B8C0-8B849E16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137EC4-4262-4AC1-8A9A-1C7FC805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48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101363-03FC-4960-835C-2B127196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AD900-CF7E-44E3-A3B3-1656356B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3B1B23-917E-4AA3-A32D-F4D7B4BF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B67EE8-FEE7-4F0A-8EC4-1998A0D02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BC23B2-2FAD-4915-B7CB-340D49BF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9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3512F-F460-4C04-B30E-1A3E7977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141E85-9F06-4708-9A5E-173C985C1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E8466D-34FD-4F13-AB72-1563DB566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0048F0-0DC0-443C-B72C-462962B5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4FF2A4-A179-4749-81F7-2BC823AEB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7C9752-CB40-4C0D-9453-BAC833BE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76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61E7F-519C-4D0E-BABA-E9866C86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16E51B-E60F-4685-B47F-59FEAD49E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59DB45-B2BF-4501-86D9-5C2848ACB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804A98-8D74-4A9F-B02B-81560C615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1A0907-6B81-48C8-AF84-6C9E1EAB1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5241D2-3F68-4649-BE4B-2F317D40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97901CD-E8A9-4FC4-A57A-4AC57566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3BF2594-2CE3-4CDE-98B7-D9DC213F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36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3BE57-4975-43F5-87ED-9662D3B0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2478CA-2677-4920-8F12-6B22E608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7783F0-4A1D-4086-AFF6-FA7FA4B2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EED9BB-D700-4263-A6BC-31A96A49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04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B40986-9557-4043-B860-6AFDE22A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369494-59E5-4ED2-A005-FA8943EB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E5016C-B840-46BF-AE0A-177C82C6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A9B09-40D3-4328-A78B-2088D642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186A3E-209E-4EEA-9BC5-A822355F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A7755A-DEF1-4164-9014-B7F7EC868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9C2D9D-AC36-41A1-B2A0-198C8ED2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E68D30-783F-4AAD-BD50-746F0E6B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C89DBD-1697-4658-9686-04FBCF8A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70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23CED-CA46-4E0D-B978-8DB7D82D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34CFCF-6E91-4E2D-B7AD-16D8D6369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100F53-62FD-4C6A-84CE-D8D9A8C86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B5478C-29A0-4FEC-8F0F-8267EEFB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623F93-14D8-4774-A9DD-EDFA03EF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CFEAE5-C519-42C6-9B05-BA674D50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77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4155E96-02C8-4A44-A265-0A6A67A3E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504A20-F7B3-48C7-9165-D4B9509F9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DDF78B-9449-46EA-BABA-4253EFC6B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F65D-D21D-494A-ACDA-2CDCFD33380F}" type="datetimeFigureOut">
              <a:rPr lang="de-DE" smtClean="0"/>
              <a:t>05.04.2019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8FD20-BA49-425C-9873-83299C158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70B4E-287C-4715-B632-714C163A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09951-1495-4E42-B253-0177A04545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25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4">
                <a:solidFill>
                  <a:schemeClr val="bg2"/>
                </a:solidFill>
              </a:rPr>
              <a:t>05.04.2019</a:t>
            </a:fld>
            <a:endParaRPr lang="de-DE" altLang="en-US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6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124280" y="2635611"/>
            <a:ext cx="8153524" cy="31918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5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5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5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5" dirty="0">
                <a:solidFill>
                  <a:srgbClr val="808080"/>
                </a:solidFill>
              </a:rPr>
              <a:t>Dominik Sellenthin	</a:t>
            </a:r>
            <a:r>
              <a:rPr lang="de-DE" altLang="en-US" sz="1805" dirty="0" err="1">
                <a:solidFill>
                  <a:srgbClr val="808080"/>
                </a:solidFill>
              </a:rPr>
              <a:t>Chrisitian</a:t>
            </a:r>
            <a:r>
              <a:rPr lang="de-DE" altLang="en-US" sz="1805" dirty="0">
                <a:solidFill>
                  <a:srgbClr val="808080"/>
                </a:solidFill>
              </a:rPr>
              <a:t> </a:t>
            </a:r>
            <a:r>
              <a:rPr lang="de-DE" altLang="en-US" sz="1805" dirty="0" err="1">
                <a:solidFill>
                  <a:srgbClr val="808080"/>
                </a:solidFill>
              </a:rPr>
              <a:t>Stegmaier</a:t>
            </a:r>
            <a:endParaRPr lang="de-DE" altLang="en-US" sz="1805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5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5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5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>
              <a:buClr>
                <a:schemeClr val="bg2"/>
              </a:buClr>
              <a:buNone/>
            </a:pPr>
            <a:r>
              <a:rPr lang="de-DE" altLang="en-US" sz="1805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5" dirty="0">
              <a:solidFill>
                <a:srgbClr val="808080"/>
              </a:solidFill>
            </a:endParaRPr>
          </a:p>
          <a:p>
            <a:pPr marL="0" indent="0" algn="ctr">
              <a:buClr>
                <a:schemeClr val="bg2"/>
              </a:buClr>
              <a:buNone/>
            </a:pPr>
            <a:endParaRPr lang="de-DE" altLang="en-US" sz="1805" dirty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2847642" y="1263693"/>
          <a:ext cx="6496718" cy="433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2847642" y="1263693"/>
                        <a:ext cx="6496718" cy="4330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4">
                <a:solidFill>
                  <a:schemeClr val="bg2"/>
                </a:solidFill>
              </a:rPr>
              <a:t>05.04.2019</a:t>
            </a:fld>
            <a:endParaRPr lang="de-DE" altLang="de-DE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015260" y="1803229"/>
            <a:ext cx="8153524" cy="42574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altLang="de-DE" sz="1805" dirty="0">
                <a:solidFill>
                  <a:srgbClr val="808080"/>
                </a:solidFill>
              </a:rPr>
              <a:t>Zur Messung aller Ergebnisse dient das Intel SOC-Framework</a:t>
            </a:r>
          </a:p>
          <a:p>
            <a:pPr eaLnBrk="1" hangingPunct="1"/>
            <a:endParaRPr lang="de-DE" altLang="de-DE" sz="1805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5" dirty="0">
                <a:solidFill>
                  <a:srgbClr val="808080"/>
                </a:solidFill>
              </a:rPr>
              <a:t>Testszene:</a:t>
            </a:r>
          </a:p>
          <a:p>
            <a:pPr lvl="1"/>
            <a:r>
              <a:rPr lang="de-DE" altLang="de-DE" sz="1604" dirty="0">
                <a:solidFill>
                  <a:srgbClr val="808080"/>
                </a:solidFill>
              </a:rPr>
              <a:t>115 </a:t>
            </a:r>
            <a:r>
              <a:rPr lang="de-DE" altLang="de-DE" sz="1604" dirty="0" err="1">
                <a:solidFill>
                  <a:srgbClr val="808080"/>
                </a:solidFill>
              </a:rPr>
              <a:t>Occluder</a:t>
            </a:r>
            <a:r>
              <a:rPr lang="de-DE" altLang="de-DE" sz="1604" dirty="0">
                <a:solidFill>
                  <a:srgbClr val="808080"/>
                </a:solidFill>
              </a:rPr>
              <a:t> 	=&gt; ~48.700 Dreiecke</a:t>
            </a:r>
          </a:p>
          <a:p>
            <a:pPr lvl="1"/>
            <a:r>
              <a:rPr lang="de-DE" altLang="de-DE" sz="1604" dirty="0">
                <a:solidFill>
                  <a:srgbClr val="808080"/>
                </a:solidFill>
              </a:rPr>
              <a:t>27.025 </a:t>
            </a:r>
            <a:r>
              <a:rPr lang="de-DE" altLang="de-DE" sz="1604" dirty="0" err="1">
                <a:solidFill>
                  <a:srgbClr val="808080"/>
                </a:solidFill>
              </a:rPr>
              <a:t>Occludees</a:t>
            </a:r>
            <a:r>
              <a:rPr lang="de-DE" altLang="de-DE" sz="1604" dirty="0">
                <a:solidFill>
                  <a:srgbClr val="808080"/>
                </a:solidFill>
              </a:rPr>
              <a:t> 	=&gt; ~1.923.000 Dreiecke</a:t>
            </a:r>
          </a:p>
          <a:p>
            <a:pPr eaLnBrk="1" hangingPunct="1"/>
            <a:endParaRPr lang="de-DE" altLang="de-DE" sz="1805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5" dirty="0">
                <a:solidFill>
                  <a:srgbClr val="808080"/>
                </a:solidFill>
              </a:rPr>
              <a:t>Tiefenpuffer Auflösung: 1920x1080</a:t>
            </a:r>
          </a:p>
          <a:p>
            <a:pPr eaLnBrk="1" hangingPunct="1"/>
            <a:endParaRPr lang="de-DE" altLang="de-DE" sz="1805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5" dirty="0">
                <a:solidFill>
                  <a:srgbClr val="808080"/>
                </a:solidFill>
              </a:rPr>
              <a:t>Kamerafahrt über 100 Frames</a:t>
            </a:r>
          </a:p>
        </p:txBody>
      </p:sp>
    </p:spTree>
    <p:extLst>
      <p:ext uri="{BB962C8B-B14F-4D97-AF65-F5344CB8AC3E}">
        <p14:creationId xmlns:p14="http://schemas.microsoft.com/office/powerpoint/2010/main" val="264479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4">
                <a:solidFill>
                  <a:schemeClr val="bg2"/>
                </a:solidFill>
              </a:rPr>
              <a:t>05.04.2019</a:t>
            </a:fld>
            <a:endParaRPr lang="de-DE" altLang="de-DE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</p:spTree>
    <p:extLst>
      <p:ext uri="{BB962C8B-B14F-4D97-AF65-F5344CB8AC3E}">
        <p14:creationId xmlns:p14="http://schemas.microsoft.com/office/powerpoint/2010/main" val="212961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4">
                <a:solidFill>
                  <a:schemeClr val="bg2"/>
                </a:solidFill>
              </a:rPr>
              <a:t>05.04.2019</a:t>
            </a:fld>
            <a:endParaRPr lang="de-DE" altLang="de-DE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43" y="1606090"/>
            <a:ext cx="4691947" cy="28918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095" y="1606090"/>
            <a:ext cx="4691947" cy="289183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933" y="4490875"/>
            <a:ext cx="7940218" cy="16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4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4">
                <a:solidFill>
                  <a:schemeClr val="bg2"/>
                </a:solidFill>
              </a:rPr>
              <a:t>05.04.2019</a:t>
            </a:fld>
            <a:endParaRPr lang="de-DE" altLang="de-DE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39" y="1606090"/>
            <a:ext cx="4691947" cy="28918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095" y="1606090"/>
            <a:ext cx="4691947" cy="28918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F0BAB5-06AD-41B6-A708-8A4E56A3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051" y="4505668"/>
            <a:ext cx="6814330" cy="16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4">
                <a:solidFill>
                  <a:schemeClr val="bg2"/>
                </a:solidFill>
              </a:rPr>
              <a:t>05.04.2019</a:t>
            </a:fld>
            <a:endParaRPr lang="de-DE" altLang="de-DE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39" y="1606090"/>
            <a:ext cx="4691947" cy="28918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095" y="1606090"/>
            <a:ext cx="4691947" cy="289183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71" y="4497923"/>
            <a:ext cx="8301137" cy="14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8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4EF26FD-C880-4545-8DBB-B1532EA33D68}" type="datetime1">
              <a:rPr lang="de-DE" altLang="de-DE" sz="1404">
                <a:solidFill>
                  <a:schemeClr val="bg2"/>
                </a:solidFill>
              </a:rPr>
              <a:t>05.04.2019</a:t>
            </a:fld>
            <a:endParaRPr lang="de-DE" altLang="de-DE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OOC vs. GPU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18" y="1606090"/>
            <a:ext cx="4691947" cy="28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5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4">
                <a:solidFill>
                  <a:schemeClr val="bg2"/>
                </a:solidFill>
              </a:rPr>
              <a:t>05.04.2019</a:t>
            </a:fld>
            <a:endParaRPr lang="de-DE" altLang="de-DE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015260" y="1803229"/>
            <a:ext cx="8153524" cy="42574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altLang="de-DE" sz="1805" dirty="0">
                <a:solidFill>
                  <a:srgbClr val="808080"/>
                </a:solidFill>
              </a:rPr>
              <a:t>Mesa 3D ermöglicht eine zur GPU parallele OC Methode auf der CPU</a:t>
            </a:r>
          </a:p>
          <a:p>
            <a:pPr eaLnBrk="1" hangingPunct="1"/>
            <a:endParaRPr lang="de-DE" altLang="de-DE" sz="1805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5" dirty="0">
                <a:solidFill>
                  <a:srgbClr val="808080"/>
                </a:solidFill>
              </a:rPr>
              <a:t>Qualität von OOC ist gut</a:t>
            </a:r>
          </a:p>
          <a:p>
            <a:pPr eaLnBrk="1" hangingPunct="1"/>
            <a:endParaRPr lang="de-DE" altLang="de-DE" sz="1805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5" dirty="0">
                <a:solidFill>
                  <a:srgbClr val="808080"/>
                </a:solidFill>
              </a:rPr>
              <a:t>Performance ist sehr schlecht</a:t>
            </a:r>
          </a:p>
          <a:p>
            <a:pPr lvl="1"/>
            <a:r>
              <a:rPr lang="de-DE" altLang="de-DE" sz="1604" dirty="0">
                <a:solidFill>
                  <a:srgbClr val="808080"/>
                </a:solidFill>
              </a:rPr>
              <a:t>Hauptgrund: </a:t>
            </a:r>
            <a:r>
              <a:rPr lang="de-DE" altLang="de-DE" sz="1604" dirty="0" err="1">
                <a:solidFill>
                  <a:srgbClr val="808080"/>
                </a:solidFill>
              </a:rPr>
              <a:t>Occlusion</a:t>
            </a:r>
            <a:r>
              <a:rPr lang="de-DE" altLang="de-DE" sz="1604" dirty="0">
                <a:solidFill>
                  <a:srgbClr val="808080"/>
                </a:solidFill>
              </a:rPr>
              <a:t> </a:t>
            </a:r>
            <a:r>
              <a:rPr lang="de-DE" altLang="de-DE" sz="1604" dirty="0" err="1">
                <a:solidFill>
                  <a:srgbClr val="808080"/>
                </a:solidFill>
              </a:rPr>
              <a:t>Queries</a:t>
            </a:r>
            <a:endParaRPr lang="de-DE" altLang="de-DE" sz="1604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3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4">
                <a:solidFill>
                  <a:schemeClr val="bg2"/>
                </a:solidFill>
              </a:rPr>
              <a:t>05.04.2019</a:t>
            </a:fld>
            <a:endParaRPr lang="de-DE" altLang="de-DE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015260" y="1803229"/>
            <a:ext cx="8153524" cy="42574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altLang="de-DE" sz="1805" dirty="0">
                <a:solidFill>
                  <a:srgbClr val="808080"/>
                </a:solidFill>
              </a:rPr>
              <a:t>Bisher: Je Objekt eine </a:t>
            </a:r>
            <a:r>
              <a:rPr lang="de-DE" altLang="de-DE" sz="1805" dirty="0" err="1">
                <a:solidFill>
                  <a:srgbClr val="808080"/>
                </a:solidFill>
              </a:rPr>
              <a:t>Occlusion</a:t>
            </a:r>
            <a:r>
              <a:rPr lang="de-DE" altLang="de-DE" sz="1805" dirty="0">
                <a:solidFill>
                  <a:srgbClr val="808080"/>
                </a:solidFill>
              </a:rPr>
              <a:t> Query</a:t>
            </a:r>
          </a:p>
          <a:p>
            <a:pPr lvl="1"/>
            <a:r>
              <a:rPr lang="de-DE" altLang="de-DE" sz="1604" dirty="0">
                <a:solidFill>
                  <a:srgbClr val="808080"/>
                </a:solidFill>
              </a:rPr>
              <a:t>schlechte Performance</a:t>
            </a:r>
          </a:p>
          <a:p>
            <a:r>
              <a:rPr lang="de-DE" altLang="de-DE" sz="1805" dirty="0">
                <a:solidFill>
                  <a:srgbClr val="808080"/>
                </a:solidFill>
              </a:rPr>
              <a:t>Ansatz: Eine </a:t>
            </a:r>
            <a:r>
              <a:rPr lang="de-DE" altLang="de-DE" sz="1805" dirty="0" err="1">
                <a:solidFill>
                  <a:srgbClr val="808080"/>
                </a:solidFill>
              </a:rPr>
              <a:t>Occlusion</a:t>
            </a:r>
            <a:r>
              <a:rPr lang="de-DE" altLang="de-DE" sz="1805" dirty="0">
                <a:solidFill>
                  <a:srgbClr val="808080"/>
                </a:solidFill>
              </a:rPr>
              <a:t> Query für mehrere Objekte</a:t>
            </a:r>
          </a:p>
          <a:p>
            <a:pPr lvl="1"/>
            <a:r>
              <a:rPr lang="de-DE" altLang="de-DE" sz="1604" dirty="0">
                <a:solidFill>
                  <a:srgbClr val="808080"/>
                </a:solidFill>
              </a:rPr>
              <a:t>Anzahl der </a:t>
            </a:r>
            <a:r>
              <a:rPr lang="de-DE" altLang="de-DE" sz="1604" dirty="0" err="1">
                <a:solidFill>
                  <a:srgbClr val="808080"/>
                </a:solidFill>
              </a:rPr>
              <a:t>Queries</a:t>
            </a:r>
            <a:r>
              <a:rPr lang="de-DE" altLang="de-DE" sz="1604" dirty="0">
                <a:solidFill>
                  <a:srgbClr val="808080"/>
                </a:solidFill>
              </a:rPr>
              <a:t> wird verringert</a:t>
            </a:r>
          </a:p>
          <a:p>
            <a:endParaRPr lang="de-DE" altLang="de-DE" sz="1805" dirty="0">
              <a:solidFill>
                <a:srgbClr val="808080"/>
              </a:solidFill>
            </a:endParaRPr>
          </a:p>
          <a:p>
            <a:pPr marL="0" indent="0">
              <a:buNone/>
            </a:pPr>
            <a:r>
              <a:rPr lang="de-DE" altLang="de-DE" sz="1805" dirty="0">
                <a:solidFill>
                  <a:srgbClr val="808080"/>
                </a:solidFill>
              </a:rPr>
              <a:t>1) </a:t>
            </a:r>
            <a:r>
              <a:rPr lang="de-DE" altLang="de-DE" sz="1805" dirty="0" err="1">
                <a:solidFill>
                  <a:srgbClr val="808080"/>
                </a:solidFill>
              </a:rPr>
              <a:t>Occludees</a:t>
            </a:r>
            <a:r>
              <a:rPr lang="de-DE" altLang="de-DE" sz="1805" dirty="0">
                <a:solidFill>
                  <a:srgbClr val="808080"/>
                </a:solidFill>
              </a:rPr>
              <a:t> zusammenfassen</a:t>
            </a:r>
          </a:p>
          <a:p>
            <a:pPr marL="0" indent="0">
              <a:buNone/>
            </a:pPr>
            <a:r>
              <a:rPr lang="de-DE" altLang="de-DE" sz="1805" dirty="0">
                <a:solidFill>
                  <a:srgbClr val="808080"/>
                </a:solidFill>
              </a:rPr>
              <a:t>2) Ist ein </a:t>
            </a:r>
            <a:r>
              <a:rPr lang="de-DE" altLang="de-DE" sz="1805" dirty="0" err="1">
                <a:solidFill>
                  <a:srgbClr val="808080"/>
                </a:solidFill>
              </a:rPr>
              <a:t>Occludee</a:t>
            </a:r>
            <a:r>
              <a:rPr lang="de-DE" altLang="de-DE" sz="1805" dirty="0">
                <a:solidFill>
                  <a:srgbClr val="808080"/>
                </a:solidFill>
              </a:rPr>
              <a:t> sichtbar wird das ganze Paket gerendert</a:t>
            </a:r>
          </a:p>
          <a:p>
            <a:endParaRPr lang="de-DE" altLang="de-DE" sz="1805" dirty="0">
              <a:solidFill>
                <a:srgbClr val="808080"/>
              </a:solidFill>
            </a:endParaRPr>
          </a:p>
          <a:p>
            <a:r>
              <a:rPr lang="de-DE" altLang="de-DE" sz="1805" dirty="0">
                <a:solidFill>
                  <a:srgbClr val="808080"/>
                </a:solidFill>
              </a:rPr>
              <a:t>Für gute Ergebnisse müssen die Pakete sinnvoll gewählt werden</a:t>
            </a:r>
          </a:p>
          <a:p>
            <a:r>
              <a:rPr lang="de-DE" altLang="de-DE" sz="1805" dirty="0">
                <a:solidFill>
                  <a:srgbClr val="808080"/>
                </a:solidFill>
              </a:rPr>
              <a:t>Sinnvoll = nah beieinander</a:t>
            </a:r>
          </a:p>
        </p:txBody>
      </p:sp>
    </p:spTree>
    <p:extLst>
      <p:ext uri="{BB962C8B-B14F-4D97-AF65-F5344CB8AC3E}">
        <p14:creationId xmlns:p14="http://schemas.microsoft.com/office/powerpoint/2010/main" val="4241468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4">
                <a:solidFill>
                  <a:schemeClr val="bg2"/>
                </a:solidFill>
              </a:rPr>
              <a:t>05.04.2019</a:t>
            </a:fld>
            <a:endParaRPr lang="de-DE" altLang="de-DE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de-DE" altLang="de-DE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015260" y="1803229"/>
            <a:ext cx="8153524" cy="42574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de-DE" sz="1203" dirty="0"/>
              <a:t>[1] J. Bittner, M. Wimmer, H. </a:t>
            </a:r>
            <a:r>
              <a:rPr lang="de-DE" sz="1203" dirty="0" err="1"/>
              <a:t>Piringer</a:t>
            </a:r>
            <a:r>
              <a:rPr lang="de-DE" sz="1203" dirty="0"/>
              <a:t>, and W. </a:t>
            </a:r>
            <a:r>
              <a:rPr lang="de-DE" sz="1203" dirty="0" err="1"/>
              <a:t>Purgathofer</a:t>
            </a:r>
            <a:r>
              <a:rPr lang="de-DE" sz="1203" dirty="0"/>
              <a:t>. </a:t>
            </a:r>
            <a:r>
              <a:rPr lang="de-DE" sz="1203" dirty="0" err="1"/>
              <a:t>Coherent</a:t>
            </a:r>
            <a:r>
              <a:rPr lang="de-DE" sz="1203" dirty="0"/>
              <a:t> </a:t>
            </a:r>
            <a:r>
              <a:rPr lang="de-DE" sz="1203" dirty="0" err="1"/>
              <a:t>hierarchical</a:t>
            </a:r>
            <a:r>
              <a:rPr lang="de-DE" sz="1203" dirty="0"/>
              <a:t> </a:t>
            </a:r>
            <a:r>
              <a:rPr lang="en-US" sz="1203" dirty="0"/>
              <a:t>culling: Hardware occlusion queries made useful. In Computer </a:t>
            </a:r>
            <a:r>
              <a:rPr lang="de-DE" sz="1203" dirty="0"/>
              <a:t>Graphics Forum, </a:t>
            </a:r>
            <a:r>
              <a:rPr lang="de-DE" sz="1203" dirty="0" err="1"/>
              <a:t>volume</a:t>
            </a:r>
            <a:r>
              <a:rPr lang="de-DE" sz="1203" dirty="0"/>
              <a:t> 23, </a:t>
            </a:r>
            <a:r>
              <a:rPr lang="de-DE" sz="1203" dirty="0" err="1"/>
              <a:t>pages</a:t>
            </a:r>
            <a:r>
              <a:rPr lang="de-DE" sz="1203" dirty="0"/>
              <a:t> 615–624. Wiley Online Library, 2004.</a:t>
            </a:r>
          </a:p>
          <a:p>
            <a:endParaRPr lang="de-DE" altLang="de-DE" sz="1203" dirty="0">
              <a:solidFill>
                <a:srgbClr val="808080"/>
              </a:solidFill>
            </a:endParaRPr>
          </a:p>
          <a:p>
            <a:r>
              <a:rPr lang="de-DE" sz="1203" dirty="0"/>
              <a:t>[2] C. </a:t>
            </a:r>
            <a:r>
              <a:rPr lang="de-DE" sz="1203" dirty="0" err="1"/>
              <a:t>Chandrasekaran</a:t>
            </a:r>
            <a:r>
              <a:rPr lang="de-DE" sz="1203" dirty="0"/>
              <a:t>, D. </a:t>
            </a:r>
            <a:r>
              <a:rPr lang="de-DE" sz="1203" dirty="0" err="1"/>
              <a:t>Mcnabb</a:t>
            </a:r>
            <a:r>
              <a:rPr lang="de-DE" sz="1203" dirty="0"/>
              <a:t>, K. Kiefer, M. </a:t>
            </a:r>
            <a:r>
              <a:rPr lang="de-DE" sz="1203" dirty="0" err="1"/>
              <a:t>Fauconneau</a:t>
            </a:r>
            <a:r>
              <a:rPr lang="de-DE" sz="1203" dirty="0"/>
              <a:t>, and F. Giesen. Software </a:t>
            </a:r>
            <a:r>
              <a:rPr lang="de-DE" sz="1203" dirty="0" err="1"/>
              <a:t>occlusion</a:t>
            </a:r>
            <a:r>
              <a:rPr lang="de-DE" sz="1203" dirty="0"/>
              <a:t> </a:t>
            </a:r>
            <a:r>
              <a:rPr lang="de-DE" sz="1203" dirty="0" err="1"/>
              <a:t>culling</a:t>
            </a:r>
            <a:r>
              <a:rPr lang="de-DE" sz="1203" dirty="0"/>
              <a:t>. </a:t>
            </a:r>
            <a:r>
              <a:rPr lang="de-DE" sz="1203" dirty="0">
                <a:hlinkClick r:id="rId3"/>
              </a:rPr>
              <a:t>https://software.intel.com/en-us/articles/software-occlusion-culling</a:t>
            </a:r>
            <a:r>
              <a:rPr lang="de-DE" sz="1203" dirty="0"/>
              <a:t>, 2013-2016.</a:t>
            </a:r>
          </a:p>
          <a:p>
            <a:endParaRPr lang="de-DE" altLang="de-DE" sz="1203" dirty="0">
              <a:solidFill>
                <a:srgbClr val="808080"/>
              </a:solidFill>
            </a:endParaRPr>
          </a:p>
          <a:p>
            <a:r>
              <a:rPr lang="de-DE" sz="1203" dirty="0"/>
              <a:t>[3] </a:t>
            </a:r>
            <a:r>
              <a:rPr lang="en-US" sz="1203" dirty="0"/>
              <a:t>D. Cohen-Or, Y. L. </a:t>
            </a:r>
            <a:r>
              <a:rPr lang="en-US" sz="1203" dirty="0" err="1"/>
              <a:t>Chrysanthou</a:t>
            </a:r>
            <a:r>
              <a:rPr lang="en-US" sz="1203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3" dirty="0">
              <a:solidFill>
                <a:srgbClr val="808080"/>
              </a:solidFill>
            </a:endParaRPr>
          </a:p>
          <a:p>
            <a:r>
              <a:rPr lang="de-DE" sz="1203" dirty="0"/>
              <a:t>[4] </a:t>
            </a:r>
            <a:r>
              <a:rPr lang="en-US" sz="1203" dirty="0"/>
              <a:t>N. Greene, M. </a:t>
            </a:r>
            <a:r>
              <a:rPr lang="en-US" sz="1203" dirty="0" err="1"/>
              <a:t>Kass</a:t>
            </a:r>
            <a:r>
              <a:rPr lang="en-US" sz="1203" dirty="0"/>
              <a:t>, and G. Miller. Hierarchical </a:t>
            </a:r>
            <a:r>
              <a:rPr lang="en-US" sz="1203" dirty="0" err="1"/>
              <a:t>z-buffer</a:t>
            </a:r>
            <a:r>
              <a:rPr lang="en-US" sz="1203" dirty="0"/>
              <a:t> visibility. In Proceedings of the 20th annual conference on Computer graphics and interactive </a:t>
            </a:r>
            <a:r>
              <a:rPr lang="fr-FR" sz="1203" dirty="0"/>
              <a:t>techniques, pages 231–238. ACM, 1993.</a:t>
            </a:r>
          </a:p>
          <a:p>
            <a:endParaRPr lang="fr-FR" altLang="de-DE" sz="1203" dirty="0">
              <a:solidFill>
                <a:srgbClr val="808080"/>
              </a:solidFill>
            </a:endParaRPr>
          </a:p>
          <a:p>
            <a:r>
              <a:rPr lang="de-DE" sz="1203" dirty="0"/>
              <a:t>[5] J. </a:t>
            </a:r>
            <a:r>
              <a:rPr lang="de-DE" sz="1203" dirty="0" err="1"/>
              <a:t>Hasselgren</a:t>
            </a:r>
            <a:r>
              <a:rPr lang="de-DE" sz="1203" dirty="0"/>
              <a:t>, M. Andersson, and T. </a:t>
            </a:r>
            <a:r>
              <a:rPr lang="de-DE" sz="1203" dirty="0" err="1"/>
              <a:t>Akenine</a:t>
            </a:r>
            <a:r>
              <a:rPr lang="de-DE" sz="1203" dirty="0"/>
              <a:t>-Möller. </a:t>
            </a:r>
            <a:r>
              <a:rPr lang="de-DE" sz="1203" dirty="0" err="1"/>
              <a:t>Masked</a:t>
            </a:r>
            <a:r>
              <a:rPr lang="de-DE" sz="1203" dirty="0"/>
              <a:t> Software </a:t>
            </a:r>
            <a:r>
              <a:rPr lang="en-US" sz="1203" dirty="0"/>
              <a:t>Occlusion Culling. In U. </a:t>
            </a:r>
            <a:r>
              <a:rPr lang="en-US" sz="1203" dirty="0" err="1"/>
              <a:t>Assarsson</a:t>
            </a:r>
            <a:r>
              <a:rPr lang="en-US" sz="1203" dirty="0"/>
              <a:t> and W. Hunt, editors, </a:t>
            </a:r>
            <a:r>
              <a:rPr lang="en-US" sz="1203" dirty="0" err="1"/>
              <a:t>Eurographics</a:t>
            </a:r>
            <a:r>
              <a:rPr lang="en-US" sz="1203" dirty="0"/>
              <a:t>/ACM SIGGRAPH Symposium on High Performance Graphics. The </a:t>
            </a:r>
            <a:r>
              <a:rPr lang="en-US" sz="1203" dirty="0" err="1"/>
              <a:t>Eurographics</a:t>
            </a:r>
            <a:r>
              <a:rPr lang="en-US" sz="1203" dirty="0"/>
              <a:t> </a:t>
            </a:r>
            <a:r>
              <a:rPr lang="de-DE" sz="1203" dirty="0" err="1"/>
              <a:t>Association</a:t>
            </a:r>
            <a:r>
              <a:rPr lang="de-DE" sz="1203" dirty="0"/>
              <a:t>, 2016.</a:t>
            </a:r>
            <a:endParaRPr lang="de-DE" altLang="de-DE" sz="1203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4">
                <a:solidFill>
                  <a:schemeClr val="bg2"/>
                </a:solidFill>
              </a:rPr>
              <a:t>05.04.2019</a:t>
            </a:fld>
            <a:endParaRPr lang="de-DE" altLang="en-US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altLang="en-US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124280" y="2635611"/>
            <a:ext cx="8153524" cy="31918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Mehr dynamische Szenen</a:t>
            </a: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PSM schwierig zu verwenden</a:t>
            </a: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  <a:sym typeface="Wingdings" panose="05000000000000000000" pitchFamily="2" charset="2"/>
              </a:rPr>
              <a:t> </a:t>
            </a:r>
            <a:r>
              <a:rPr lang="de-DE" altLang="en-US" sz="1805" dirty="0" err="1">
                <a:solidFill>
                  <a:srgbClr val="808080"/>
                </a:solidFill>
                <a:sym typeface="Wingdings" panose="05000000000000000000" pitchFamily="2" charset="2"/>
              </a:rPr>
              <a:t>Occlusion</a:t>
            </a:r>
            <a:r>
              <a:rPr lang="de-DE" altLang="en-US" sz="1805" dirty="0">
                <a:solidFill>
                  <a:srgbClr val="808080"/>
                </a:solidFill>
                <a:sym typeface="Wingdings" panose="05000000000000000000" pitchFamily="2" charset="2"/>
              </a:rPr>
              <a:t> </a:t>
            </a:r>
            <a:r>
              <a:rPr lang="de-DE" altLang="en-US" sz="1805" dirty="0" err="1">
                <a:solidFill>
                  <a:srgbClr val="808080"/>
                </a:solidFill>
                <a:sym typeface="Wingdings" panose="05000000000000000000" pitchFamily="2" charset="2"/>
              </a:rPr>
              <a:t>Culling</a:t>
            </a:r>
            <a:endParaRPr lang="de-DE" altLang="en-US" sz="1805" dirty="0">
              <a:solidFill>
                <a:srgbClr val="808080"/>
              </a:solidFill>
              <a:sym typeface="Wingdings" panose="05000000000000000000" pitchFamily="2" charset="2"/>
            </a:endParaRP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  <a:sym typeface="Wingdings" panose="05000000000000000000" pitchFamily="2" charset="2"/>
              </a:rPr>
              <a:t>Finde Objekte, die nicht gerendert 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5" dirty="0">
                <a:solidFill>
                  <a:srgbClr val="808080"/>
                </a:solidFill>
                <a:sym typeface="Wingdings" panose="05000000000000000000" pitchFamily="2" charset="2"/>
              </a:rPr>
              <a:t>     werden sollen</a:t>
            </a:r>
            <a:endParaRPr lang="de-DE" altLang="en-US" sz="1805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Ungenutzte CPU</a:t>
            </a:r>
          </a:p>
          <a:p>
            <a:pPr>
              <a:buClr>
                <a:schemeClr val="bg2"/>
              </a:buClr>
            </a:pPr>
            <a:endParaRPr lang="de-DE" altLang="en-US" sz="1805" dirty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2847642" y="1263693"/>
          <a:ext cx="6496718" cy="433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2847642" y="1263693"/>
                        <a:ext cx="6496718" cy="4330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16" y="4231540"/>
            <a:ext cx="4066576" cy="254161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16" y="1689931"/>
            <a:ext cx="4066575" cy="25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4">
                <a:solidFill>
                  <a:schemeClr val="bg2"/>
                </a:solidFill>
              </a:rPr>
              <a:t>05.04.2019</a:t>
            </a:fld>
            <a:endParaRPr lang="de-DE" altLang="en-US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124280" y="2635611"/>
            <a:ext cx="8153524" cy="31918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Intels Software </a:t>
            </a:r>
            <a:r>
              <a:rPr lang="de-DE" altLang="en-US" sz="1805" dirty="0" err="1">
                <a:solidFill>
                  <a:srgbClr val="808080"/>
                </a:solidFill>
              </a:rPr>
              <a:t>Occlusion</a:t>
            </a:r>
            <a:r>
              <a:rPr lang="de-DE" altLang="en-US" sz="1805" dirty="0">
                <a:solidFill>
                  <a:srgbClr val="808080"/>
                </a:solidFill>
              </a:rPr>
              <a:t> </a:t>
            </a:r>
            <a:r>
              <a:rPr lang="de-DE" altLang="en-US" sz="1805" dirty="0" err="1">
                <a:solidFill>
                  <a:srgbClr val="808080"/>
                </a:solidFill>
              </a:rPr>
              <a:t>Culling</a:t>
            </a:r>
            <a:r>
              <a:rPr lang="de-DE" altLang="en-US" sz="1805" dirty="0">
                <a:solidFill>
                  <a:srgbClr val="808080"/>
                </a:solidFill>
              </a:rPr>
              <a:t> Framework</a:t>
            </a:r>
          </a:p>
          <a:p>
            <a:pPr>
              <a:buClr>
                <a:schemeClr val="bg2"/>
              </a:buClr>
            </a:pPr>
            <a:r>
              <a:rPr lang="de-DE" altLang="en-US" sz="1805" dirty="0" err="1">
                <a:solidFill>
                  <a:srgbClr val="808080"/>
                </a:solidFill>
              </a:rPr>
              <a:t>Scalar</a:t>
            </a:r>
            <a:endParaRPr lang="de-DE" altLang="en-US" sz="1805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SSE - Streaming SIMD Extension</a:t>
            </a: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AVX – </a:t>
            </a:r>
            <a:r>
              <a:rPr lang="de-DE" altLang="en-US" sz="1805" dirty="0" err="1">
                <a:solidFill>
                  <a:srgbClr val="808080"/>
                </a:solidFill>
              </a:rPr>
              <a:t>Advanced</a:t>
            </a:r>
            <a:r>
              <a:rPr lang="de-DE" altLang="en-US" sz="1805" dirty="0">
                <a:solidFill>
                  <a:srgbClr val="808080"/>
                </a:solidFill>
              </a:rPr>
              <a:t> </a:t>
            </a:r>
            <a:r>
              <a:rPr lang="de-DE" altLang="en-US" sz="1805" dirty="0" err="1">
                <a:solidFill>
                  <a:srgbClr val="808080"/>
                </a:solidFill>
              </a:rPr>
              <a:t>Vector</a:t>
            </a:r>
            <a:r>
              <a:rPr lang="de-DE" altLang="en-US" sz="1805" dirty="0">
                <a:solidFill>
                  <a:srgbClr val="808080"/>
                </a:solidFill>
              </a:rPr>
              <a:t> </a:t>
            </a:r>
            <a:r>
              <a:rPr lang="de-DE" altLang="en-US" sz="1805" dirty="0" err="1">
                <a:solidFill>
                  <a:srgbClr val="808080"/>
                </a:solidFill>
              </a:rPr>
              <a:t>Extensions</a:t>
            </a:r>
            <a:endParaRPr lang="de-DE" altLang="en-US" sz="1805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5" dirty="0" err="1">
                <a:solidFill>
                  <a:srgbClr val="808080"/>
                </a:solidFill>
              </a:rPr>
              <a:t>Masked</a:t>
            </a:r>
            <a:r>
              <a:rPr lang="de-DE" altLang="en-US" sz="1805" dirty="0">
                <a:solidFill>
                  <a:srgbClr val="808080"/>
                </a:solidFill>
              </a:rPr>
              <a:t> AVX</a:t>
            </a: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(Alle sowohl Single als auch </a:t>
            </a:r>
            <a:r>
              <a:rPr lang="de-DE" altLang="en-US" sz="1805" dirty="0" err="1">
                <a:solidFill>
                  <a:srgbClr val="808080"/>
                </a:solidFill>
              </a:rPr>
              <a:t>Multithreaded</a:t>
            </a:r>
            <a:r>
              <a:rPr lang="de-DE" altLang="en-US" sz="1805" dirty="0">
                <a:solidFill>
                  <a:srgbClr val="808080"/>
                </a:solidFill>
              </a:rPr>
              <a:t>)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2847642" y="1263693"/>
          <a:ext cx="6496718" cy="433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2847642" y="1263693"/>
                        <a:ext cx="6496718" cy="4330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4">
                <a:solidFill>
                  <a:schemeClr val="bg2"/>
                </a:solidFill>
              </a:rPr>
              <a:t>05.04.2019</a:t>
            </a:fld>
            <a:endParaRPr lang="de-DE" altLang="en-US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AVX </a:t>
            </a:r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6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124280" y="2635611"/>
            <a:ext cx="8153524" cy="31918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Arbeitet mit abgewandeltem hierarchischem Z-</a:t>
            </a:r>
            <a:r>
              <a:rPr lang="de-DE" altLang="en-US" sz="1805" dirty="0" err="1">
                <a:solidFill>
                  <a:srgbClr val="808080"/>
                </a:solidFill>
              </a:rPr>
              <a:t>Buffer</a:t>
            </a:r>
            <a:r>
              <a:rPr lang="de-DE" altLang="en-US" sz="1805" dirty="0">
                <a:solidFill>
                  <a:srgbClr val="808080"/>
                </a:solidFill>
              </a:rPr>
              <a:t> (</a:t>
            </a:r>
            <a:r>
              <a:rPr lang="de-DE" altLang="en-US" sz="1805" dirty="0" err="1">
                <a:solidFill>
                  <a:srgbClr val="808080"/>
                </a:solidFill>
              </a:rPr>
              <a:t>HiZ</a:t>
            </a:r>
            <a:r>
              <a:rPr lang="de-DE" altLang="en-US" sz="1805" dirty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8 SIMD-</a:t>
            </a:r>
            <a:r>
              <a:rPr lang="de-DE" altLang="en-US" sz="1805" dirty="0" err="1">
                <a:solidFill>
                  <a:srgbClr val="808080"/>
                </a:solidFill>
              </a:rPr>
              <a:t>lanes</a:t>
            </a:r>
            <a:r>
              <a:rPr lang="de-DE" altLang="en-US" sz="1805" dirty="0">
                <a:solidFill>
                  <a:srgbClr val="808080"/>
                </a:solidFill>
              </a:rPr>
              <a:t> formen 32x8 Kachel</a:t>
            </a: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SIMD-</a:t>
            </a:r>
            <a:r>
              <a:rPr lang="de-DE" altLang="en-US" sz="1805" dirty="0" err="1">
                <a:solidFill>
                  <a:srgbClr val="808080"/>
                </a:solidFill>
              </a:rPr>
              <a:t>lane</a:t>
            </a:r>
            <a:r>
              <a:rPr lang="de-DE" altLang="en-US" sz="1805" dirty="0">
                <a:solidFill>
                  <a:srgbClr val="808080"/>
                </a:solidFill>
              </a:rPr>
              <a:t> als 8x4 Kachel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2847642" y="1263693"/>
          <a:ext cx="6496718" cy="433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2847642" y="1263693"/>
                        <a:ext cx="6496718" cy="4330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/>
          <p:cNvGrpSpPr/>
          <p:nvPr/>
        </p:nvGrpSpPr>
        <p:grpSpPr>
          <a:xfrm>
            <a:off x="3775515" y="4209901"/>
            <a:ext cx="4851052" cy="2016222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3" dirty="0" err="1"/>
                <a:t>Masked</a:t>
              </a:r>
              <a:r>
                <a:rPr lang="de-DE" sz="1103" dirty="0"/>
                <a:t> Software </a:t>
              </a:r>
              <a:r>
                <a:rPr lang="de-DE" sz="1103" dirty="0" err="1"/>
                <a:t>Occlusion</a:t>
              </a:r>
              <a:r>
                <a:rPr lang="de-DE" sz="1103" dirty="0"/>
                <a:t> </a:t>
              </a:r>
              <a:r>
                <a:rPr lang="de-DE" sz="1103" dirty="0" err="1"/>
                <a:t>Culling</a:t>
              </a:r>
              <a:r>
                <a:rPr lang="de-DE" sz="1103" dirty="0"/>
                <a:t> [1]</a:t>
              </a:r>
              <a:endParaRPr lang="en-US" sz="1103" dirty="0"/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4">
                <a:solidFill>
                  <a:schemeClr val="bg2"/>
                </a:solidFill>
              </a:rPr>
              <a:t>05.04.2019</a:t>
            </a:fld>
            <a:endParaRPr lang="de-DE" altLang="en-US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6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2847642" y="1263693"/>
          <a:ext cx="6496718" cy="433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2847642" y="1263693"/>
                        <a:ext cx="6496718" cy="4330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Voraussetzung: Unterteilung </a:t>
            </a:r>
            <a:r>
              <a:rPr lang="de-DE" dirty="0" err="1"/>
              <a:t>Occluder</a:t>
            </a:r>
            <a:r>
              <a:rPr lang="de-DE" dirty="0"/>
              <a:t>/</a:t>
            </a:r>
            <a:r>
              <a:rPr lang="de-DE" dirty="0" err="1"/>
              <a:t>Occludee</a:t>
            </a:r>
            <a:endParaRPr lang="de-DE" dirty="0"/>
          </a:p>
          <a:p>
            <a:pPr marL="401090" indent="-343792"/>
            <a:r>
              <a:rPr lang="de-DE" dirty="0"/>
              <a:t>Ablauf:</a:t>
            </a:r>
          </a:p>
          <a:p>
            <a:pPr marL="797405" lvl="1" indent="-343792"/>
            <a:r>
              <a:rPr lang="de-DE" dirty="0" err="1"/>
              <a:t>Occluder</a:t>
            </a:r>
            <a:r>
              <a:rPr lang="de-DE" dirty="0"/>
              <a:t>:</a:t>
            </a:r>
          </a:p>
          <a:p>
            <a:pPr marL="1193721" lvl="2" indent="-343792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3721" lvl="2" indent="-343792"/>
            <a:r>
              <a:rPr lang="de-DE" dirty="0"/>
              <a:t>Tiefenpuffer-</a:t>
            </a:r>
            <a:r>
              <a:rPr lang="de-DE" dirty="0" err="1"/>
              <a:t>Rasterisierung</a:t>
            </a:r>
            <a:endParaRPr lang="de-DE" dirty="0"/>
          </a:p>
          <a:p>
            <a:pPr marL="797405" lvl="1" indent="-343792"/>
            <a:r>
              <a:rPr lang="de-DE" dirty="0" err="1"/>
              <a:t>Occludee</a:t>
            </a:r>
            <a:r>
              <a:rPr lang="de-DE" dirty="0"/>
              <a:t>:</a:t>
            </a:r>
          </a:p>
          <a:p>
            <a:pPr marL="1193721" lvl="2" indent="-343792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3721" lvl="2" indent="-343792"/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  <a:p>
            <a:pPr marL="797405" lvl="1" indent="-343792"/>
            <a:r>
              <a:rPr lang="de-DE" dirty="0"/>
              <a:t>Ergebnisweiterleitung an </a:t>
            </a:r>
            <a:r>
              <a:rPr lang="de-DE" dirty="0" err="1"/>
              <a:t>Renderroutine</a:t>
            </a:r>
            <a:endParaRPr lang="de-DE" dirty="0"/>
          </a:p>
          <a:p>
            <a:pPr marL="453613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7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4">
                <a:solidFill>
                  <a:schemeClr val="bg2"/>
                </a:solidFill>
              </a:rPr>
              <a:t>05.04.2019</a:t>
            </a:fld>
            <a:endParaRPr lang="de-DE" altLang="en-US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6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679187" y="1731391"/>
            <a:ext cx="4528476" cy="3768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endParaRPr lang="de-DE" altLang="en-US" sz="1805" dirty="0">
              <a:solidFill>
                <a:srgbClr val="808080"/>
              </a:solidFill>
            </a:endParaRPr>
          </a:p>
          <a:p>
            <a:pPr marL="0" indent="0" algn="ctr">
              <a:buClr>
                <a:schemeClr val="bg2"/>
              </a:buClr>
              <a:buNone/>
            </a:pPr>
            <a:endParaRPr lang="de-DE" altLang="en-US" sz="1805" dirty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2847642" y="1263693"/>
          <a:ext cx="6496718" cy="433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2847642" y="1263693"/>
                        <a:ext cx="6496718" cy="4330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/>
          <p:cNvGrpSpPr/>
          <p:nvPr/>
        </p:nvGrpSpPr>
        <p:grpSpPr>
          <a:xfrm>
            <a:off x="6351190" y="2635453"/>
            <a:ext cx="4528477" cy="3192019"/>
            <a:chOff x="5115465" y="2628742"/>
            <a:chExt cx="4516946" cy="3183891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None/>
              </a:pPr>
              <a:r>
                <a:rPr lang="de-DE" altLang="en-US" sz="1805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5" kern="0" dirty="0" err="1">
                  <a:solidFill>
                    <a:srgbClr val="808080"/>
                  </a:solidFill>
                </a:rPr>
                <a:t>Occludee</a:t>
              </a:r>
              <a:r>
                <a:rPr lang="de-DE" altLang="en-US" sz="1805" kern="0" dirty="0">
                  <a:solidFill>
                    <a:srgbClr val="808080"/>
                  </a:solidFill>
                </a:rPr>
                <a:t>, kleine 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1822713" y="2635452"/>
            <a:ext cx="4528478" cy="3192018"/>
            <a:chOff x="598519" y="2628742"/>
            <a:chExt cx="4516947" cy="318389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673" tIns="45837" rIns="91673" bIns="45837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None/>
              </a:pPr>
              <a:r>
                <a:rPr lang="de-DE" altLang="en-US" sz="1805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5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805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4">
                <a:solidFill>
                  <a:schemeClr val="bg2"/>
                </a:solidFill>
              </a:rPr>
              <a:t>05.04.2019</a:t>
            </a:fld>
            <a:endParaRPr lang="de-DE" altLang="en-US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altLang="en-US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Tiefenpuffer-</a:t>
            </a:r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Rasterisierung</a:t>
            </a:r>
            <a:endParaRPr lang="de-DE" altLang="en-US" sz="2206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2847642" y="1263693"/>
          <a:ext cx="6496718" cy="433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2847642" y="1263693"/>
                        <a:ext cx="6496718" cy="4330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pieren 6"/>
          <p:cNvGrpSpPr/>
          <p:nvPr/>
        </p:nvGrpSpPr>
        <p:grpSpPr>
          <a:xfrm>
            <a:off x="1618645" y="3017745"/>
            <a:ext cx="9241188" cy="2887872"/>
            <a:chOff x="356871" y="2998868"/>
            <a:chExt cx="9217657" cy="28805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1" y="2998868"/>
              <a:ext cx="4608828" cy="2880518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698" y="2998868"/>
              <a:ext cx="4608830" cy="2880519"/>
            </a:xfrm>
            <a:prstGeom prst="rect">
              <a:avLst/>
            </a:prstGeom>
          </p:spPr>
        </p:pic>
      </p:grp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Renderingdurchlauf</a:t>
            </a:r>
            <a:r>
              <a:rPr lang="de-DE" dirty="0"/>
              <a:t> mit </a:t>
            </a:r>
            <a:r>
              <a:rPr lang="de-DE" dirty="0" err="1"/>
              <a:t>Occludermenge</a:t>
            </a:r>
            <a:endParaRPr lang="de-DE" dirty="0"/>
          </a:p>
          <a:p>
            <a:r>
              <a:rPr lang="de-DE" dirty="0"/>
              <a:t>Tiefenpuffer wird beschrieben</a:t>
            </a:r>
          </a:p>
          <a:p>
            <a:r>
              <a:rPr lang="de-DE" dirty="0"/>
              <a:t>Farbpuffer wird nicht beschrieben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2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4">
                <a:solidFill>
                  <a:schemeClr val="bg2"/>
                </a:solidFill>
              </a:rPr>
              <a:t>05.04.2019</a:t>
            </a:fld>
            <a:endParaRPr lang="de-DE" altLang="en-US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6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6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6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124280" y="2635611"/>
            <a:ext cx="8153524" cy="31918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Pro </a:t>
            </a:r>
            <a:r>
              <a:rPr lang="de-DE" altLang="en-US" sz="1805" dirty="0" err="1">
                <a:solidFill>
                  <a:srgbClr val="808080"/>
                </a:solidFill>
              </a:rPr>
              <a:t>Occludee</a:t>
            </a:r>
            <a:r>
              <a:rPr lang="de-DE" altLang="en-US" sz="1805" dirty="0">
                <a:solidFill>
                  <a:srgbClr val="808080"/>
                </a:solidFill>
              </a:rPr>
              <a:t> eine </a:t>
            </a:r>
            <a:r>
              <a:rPr lang="de-DE" altLang="en-US" sz="1805" dirty="0" err="1">
                <a:solidFill>
                  <a:srgbClr val="808080"/>
                </a:solidFill>
              </a:rPr>
              <a:t>Occlusion</a:t>
            </a:r>
            <a:r>
              <a:rPr lang="de-DE" altLang="en-US" sz="1805" dirty="0">
                <a:solidFill>
                  <a:srgbClr val="808080"/>
                </a:solidFill>
              </a:rPr>
              <a:t> Query (</a:t>
            </a:r>
            <a:r>
              <a:rPr lang="de-DE" altLang="en-US" sz="1805" dirty="0" err="1">
                <a:solidFill>
                  <a:srgbClr val="808080"/>
                </a:solidFill>
              </a:rPr>
              <a:t>glQuery</a:t>
            </a:r>
            <a:r>
              <a:rPr lang="de-DE" altLang="en-US" sz="1805" dirty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4" dirty="0">
                <a:solidFill>
                  <a:srgbClr val="808080"/>
                </a:solidFill>
              </a:rPr>
              <a:t>Starte alle </a:t>
            </a:r>
            <a:r>
              <a:rPr lang="de-DE" altLang="en-US" sz="1604" dirty="0" err="1">
                <a:solidFill>
                  <a:srgbClr val="808080"/>
                </a:solidFill>
              </a:rPr>
              <a:t>Queries</a:t>
            </a:r>
            <a:r>
              <a:rPr lang="de-DE" altLang="en-US" sz="1604" dirty="0">
                <a:solidFill>
                  <a:srgbClr val="808080"/>
                </a:solidFill>
              </a:rPr>
              <a:t> (</a:t>
            </a:r>
            <a:r>
              <a:rPr lang="de-DE" altLang="en-US" sz="1604" dirty="0" err="1">
                <a:solidFill>
                  <a:srgbClr val="808080"/>
                </a:solidFill>
              </a:rPr>
              <a:t>glBeginQuery</a:t>
            </a:r>
            <a:r>
              <a:rPr lang="de-DE" altLang="en-US" sz="1604" dirty="0">
                <a:solidFill>
                  <a:srgbClr val="808080"/>
                </a:solidFill>
              </a:rPr>
              <a:t>, </a:t>
            </a:r>
            <a:r>
              <a:rPr lang="de-DE" altLang="en-US" sz="1604" dirty="0" err="1">
                <a:solidFill>
                  <a:srgbClr val="808080"/>
                </a:solidFill>
              </a:rPr>
              <a:t>glDrawArrays</a:t>
            </a:r>
            <a:r>
              <a:rPr lang="de-DE" altLang="en-US" sz="1604" dirty="0">
                <a:solidFill>
                  <a:srgbClr val="808080"/>
                </a:solidFill>
              </a:rPr>
              <a:t>, </a:t>
            </a:r>
            <a:r>
              <a:rPr lang="de-DE" altLang="en-US" sz="1604" dirty="0" err="1">
                <a:solidFill>
                  <a:srgbClr val="808080"/>
                </a:solidFill>
              </a:rPr>
              <a:t>glEndQuery</a:t>
            </a:r>
            <a:r>
              <a:rPr lang="de-DE" altLang="en-US" sz="1604" dirty="0">
                <a:solidFill>
                  <a:srgbClr val="808080"/>
                </a:solidFill>
              </a:rPr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4" dirty="0">
                <a:solidFill>
                  <a:srgbClr val="808080"/>
                </a:solidFill>
              </a:rPr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4" dirty="0">
                <a:solidFill>
                  <a:srgbClr val="808080"/>
                </a:solidFill>
              </a:rPr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4" dirty="0">
                <a:solidFill>
                  <a:srgbClr val="808080"/>
                </a:solidFill>
              </a:rPr>
              <a:t>Hole Ergebnisse aller </a:t>
            </a:r>
            <a:r>
              <a:rPr lang="de-DE" altLang="en-US" sz="1604" dirty="0" err="1">
                <a:solidFill>
                  <a:srgbClr val="808080"/>
                </a:solidFill>
              </a:rPr>
              <a:t>Queries</a:t>
            </a:r>
            <a:endParaRPr lang="de-DE" altLang="en-US" sz="1604" dirty="0">
              <a:solidFill>
                <a:srgbClr val="808080"/>
              </a:solidFill>
            </a:endParaRPr>
          </a:p>
          <a:p>
            <a:pPr marL="453613" lvl="1" indent="0">
              <a:buClr>
                <a:schemeClr val="bg2"/>
              </a:buClr>
              <a:buNone/>
            </a:pPr>
            <a:endParaRPr lang="de-DE" altLang="en-US" sz="1604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5" dirty="0">
                <a:solidFill>
                  <a:srgbClr val="808080"/>
                </a:solidFill>
              </a:rPr>
              <a:t>Doppelte Anzahl </a:t>
            </a:r>
            <a:r>
              <a:rPr lang="de-DE" altLang="en-US" sz="1805" dirty="0" err="1">
                <a:solidFill>
                  <a:srgbClr val="808080"/>
                </a:solidFill>
              </a:rPr>
              <a:t>Queries</a:t>
            </a:r>
            <a:endParaRPr lang="de-DE" altLang="en-US" sz="1805" dirty="0">
              <a:solidFill>
                <a:srgbClr val="808080"/>
              </a:solidFill>
            </a:endParaRPr>
          </a:p>
          <a:p>
            <a:pPr lvl="1">
              <a:buClr>
                <a:schemeClr val="bg2"/>
              </a:buClr>
            </a:pPr>
            <a:r>
              <a:rPr lang="de-DE" altLang="en-US" sz="1604" dirty="0">
                <a:solidFill>
                  <a:srgbClr val="808080"/>
                </a:solidFill>
              </a:rPr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4" dirty="0">
                <a:solidFill>
                  <a:srgbClr val="808080"/>
                </a:solidFill>
              </a:rPr>
              <a:t>Einmal für vorherigen Frame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5" dirty="0">
                <a:solidFill>
                  <a:srgbClr val="808080"/>
                </a:solidFill>
                <a:sym typeface="Wingdings" panose="05000000000000000000" pitchFamily="2" charset="2"/>
              </a:rPr>
              <a:t> keine Warteroutine  keine Wartezeiten</a:t>
            </a:r>
            <a:endParaRPr lang="de-DE" altLang="en-US" sz="1805" dirty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2847642" y="1263693"/>
          <a:ext cx="6496718" cy="433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2847642" y="1263693"/>
                        <a:ext cx="6496718" cy="4330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882" indent="-286493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5972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4361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2749" indent="-229194" defTabSz="905637" eaLnBrk="0" hangingPunct="0"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1138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527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7915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6304" indent="-229194" defTabSz="905637" eaLnBrk="0" fontAlgn="base" hangingPunct="0">
              <a:spcBef>
                <a:spcPct val="0"/>
              </a:spcBef>
              <a:spcAft>
                <a:spcPct val="0"/>
              </a:spcAft>
              <a:defRPr sz="2406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4">
                <a:solidFill>
                  <a:schemeClr val="bg2"/>
                </a:solidFill>
              </a:rPr>
              <a:t>05.04.2019</a:t>
            </a:fld>
            <a:endParaRPr lang="de-DE" altLang="en-US" sz="1404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2015260" y="1045650"/>
            <a:ext cx="8153524" cy="7575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endParaRPr lang="de-DE" altLang="en-US" sz="2206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124280" y="2635611"/>
            <a:ext cx="8153524" cy="31918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673" tIns="45837" rIns="91673" bIns="45837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Clr>
                <a:schemeClr val="bg2"/>
              </a:buClr>
              <a:buNone/>
            </a:pPr>
            <a:endParaRPr lang="de-DE" altLang="en-US" sz="1805" dirty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2847642" y="1263693"/>
          <a:ext cx="6496718" cy="433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Acrobat Document" r:id="rId6" imgW="0" imgH="0" progId="AcroExch.Document.DC">
                  <p:embed/>
                </p:oleObj>
              </mc:Choice>
              <mc:Fallback>
                <p:oleObj name="Acrobat Document" r:id="rId6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2847642" y="1263693"/>
                        <a:ext cx="6496718" cy="4330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2FC6E77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15258" y="1045650"/>
            <a:ext cx="8500396" cy="47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</Words>
  <Application>Microsoft Office PowerPoint</Application>
  <PresentationFormat>Breitbild</PresentationFormat>
  <Paragraphs>150</Paragraphs>
  <Slides>18</Slides>
  <Notes>18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</vt:lpstr>
      <vt:lpstr>Acrobat Document</vt:lpstr>
      <vt:lpstr>OpenGL-basiertes Software Occlusion Culling zur Beschleunigung des 3D-Renderings großer Datenmengen und komplexer Szenen</vt:lpstr>
      <vt:lpstr>Motivation</vt:lpstr>
      <vt:lpstr>Related Work</vt:lpstr>
      <vt:lpstr>Masked AVX Occlusion Culling</vt:lpstr>
      <vt:lpstr>Occlusion Culling</vt:lpstr>
      <vt:lpstr>Occlusion Culling</vt:lpstr>
      <vt:lpstr>Tiefenpuffer-Rasterisierung</vt:lpstr>
      <vt:lpstr>Occlusion Queries</vt:lpstr>
      <vt:lpstr>PowerPoint-Präsentation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Ergebnisse: Performance OOC vs. GPU</vt:lpstr>
      <vt:lpstr>Fazit</vt:lpstr>
      <vt:lpstr>Future Work: Occludee Pakete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OpenGL-basiertes Software Occlusion Culling zur Beschleunigung des 3D-Renderings großer Datenmengen und komplexer Szenen</dc:title>
  <dc:creator>Christian Stegmaier</dc:creator>
  <cp:lastModifiedBy>Christian Stegmaier</cp:lastModifiedBy>
  <cp:revision>1</cp:revision>
  <dcterms:created xsi:type="dcterms:W3CDTF">2019-04-05T11:40:53Z</dcterms:created>
  <dcterms:modified xsi:type="dcterms:W3CDTF">2019-04-05T11:41:21Z</dcterms:modified>
</cp:coreProperties>
</file>